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5538D8-3DC8-4C17-BCE9-0449BACACDA7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BC89D-9663-4D39-8203-9F22C5765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77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8D24899-836B-4AB4-B792-5EB1C98F6881}" type="slidenum">
              <a:rPr lang="ru-RU" altLang="ru-RU" smtClean="0">
                <a:latin typeface="Times New Roman" pitchFamily="18" charset="0"/>
              </a:rPr>
              <a:pPr eaLnBrk="1" hangingPunct="1"/>
              <a:t>3</a:t>
            </a:fld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58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92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034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3A2BC-8029-4F79-950B-F19CCC4D3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6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18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11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83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687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21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852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20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736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4B9E1-7FCF-414C-9D84-EBDB16BF2509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E929F-30E9-4DC7-9C57-1DD1C070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681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5" descr="P1030965.JPG"/>
          <p:cNvPicPr>
            <a:picLocks noGrp="1"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04864"/>
            <a:ext cx="6840760" cy="4078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1116013" y="404813"/>
            <a:ext cx="71278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altLang="ru-RU" sz="4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Ученическое  самоуправление </a:t>
            </a:r>
          </a:p>
          <a:p>
            <a:pPr eaLnBrk="1" hangingPunct="1"/>
            <a:r>
              <a:rPr lang="ru-RU" altLang="ru-RU" sz="4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МБОУ «Айбашская СОШ»</a:t>
            </a:r>
          </a:p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571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3"/>
          <p:cNvSpPr>
            <a:spLocks noGrp="1"/>
          </p:cNvSpPr>
          <p:nvPr>
            <p:ph sz="half" idx="1"/>
          </p:nvPr>
        </p:nvSpPr>
        <p:spPr>
          <a:xfrm>
            <a:off x="179388" y="0"/>
            <a:ext cx="8785225" cy="5346700"/>
          </a:xfrm>
        </p:spPr>
        <p:txBody>
          <a:bodyPr>
            <a:normAutofit fontScale="25000" lnSpcReduction="2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        </a:t>
            </a: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200" b="1" dirty="0" smtClean="0">
                <a:solidFill>
                  <a:schemeClr val="accent2">
                    <a:lumMod val="75000"/>
                  </a:schemeClr>
                </a:solidFill>
              </a:rPr>
              <a:t>          </a:t>
            </a:r>
            <a:r>
              <a:rPr lang="ru-RU" sz="11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Список ученического совета</a:t>
            </a:r>
            <a:endParaRPr lang="ru-RU" sz="7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8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Председатель</a:t>
            </a:r>
            <a:r>
              <a:rPr lang="ru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t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Зиннатуллин Тагир ,ученик 1</a:t>
            </a:r>
            <a:r>
              <a:rPr lang="en-US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tt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класса</a:t>
            </a:r>
            <a:endParaRPr lang="ru-RU" sz="8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Tx/>
              <a:buNone/>
              <a:defRPr/>
            </a:pPr>
            <a:endParaRPr lang="ru-RU" sz="8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8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 отдела «Образование» </a:t>
            </a:r>
            <a:r>
              <a:rPr lang="ru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Тазиева Алина ученица 8 класса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Руководитель отдела «Спорт» </a:t>
            </a:r>
            <a:r>
              <a:rPr lang="ru-RU" sz="8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Шаяхметов Ильнур</a:t>
            </a:r>
            <a:r>
              <a:rPr lang="tt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t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ученик 11 класса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 отдела «Культура» </a:t>
            </a:r>
            <a:r>
              <a:rPr lang="ru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-Лотфуллина Айзиря, ученица 10 класса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t-RU" sz="8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tt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 отдела «Безопасность» </a:t>
            </a:r>
            <a:r>
              <a:rPr lang="ru-RU" sz="8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Хайруллин Разиль</a:t>
            </a:r>
            <a:r>
              <a:rPr lang="tt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ученик 11 класса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tt-RU" sz="8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tt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 отдела «Информация» </a:t>
            </a:r>
            <a:r>
              <a:rPr lang="ru-RU" sz="8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Валиева Лейсан,</a:t>
            </a:r>
            <a:r>
              <a:rPr lang="tt-RU" sz="8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ученик 9</a:t>
            </a:r>
            <a:endParaRPr lang="ru-RU" sz="8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79613" y="5516563"/>
            <a:ext cx="10795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t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13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2l2"/>
          <p:cNvPicPr>
            <a:picLocks noChangeAspect="1" noChangeArrowheads="1" noCro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830888" cy="571500"/>
          </a:xfrm>
          <a:noFill/>
        </p:spPr>
      </p:pic>
      <p:sp>
        <p:nvSpPr>
          <p:cNvPr id="16691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574675"/>
            <a:ext cx="9144000" cy="10541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Девиз органов ученического самоуправления</a:t>
            </a:r>
          </a:p>
        </p:txBody>
      </p:sp>
      <p:sp>
        <p:nvSpPr>
          <p:cNvPr id="13316" name="WordArt 6"/>
          <p:cNvSpPr>
            <a:spLocks noChangeArrowheads="1" noChangeShapeType="1" noTextEdit="1"/>
          </p:cNvSpPr>
          <p:nvPr/>
        </p:nvSpPr>
        <p:spPr bwMode="auto">
          <a:xfrm>
            <a:off x="2971800" y="76200"/>
            <a:ext cx="6086475" cy="304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spc="40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РАЗВИТИЕ УЧЕНИЧЕСКОГО САМОУПРАВЛЕНИЯ</a:t>
            </a:r>
          </a:p>
        </p:txBody>
      </p:sp>
      <p:sp>
        <p:nvSpPr>
          <p:cNvPr id="166923" name="Text Box 11"/>
          <p:cNvSpPr txBox="1">
            <a:spLocks noChangeArrowheads="1"/>
          </p:cNvSpPr>
          <p:nvPr/>
        </p:nvSpPr>
        <p:spPr bwMode="auto">
          <a:xfrm>
            <a:off x="395288" y="2060575"/>
            <a:ext cx="8424862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Думать коллективно,</a:t>
            </a:r>
          </a:p>
          <a:p>
            <a:pPr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Работать оперативно,</a:t>
            </a:r>
          </a:p>
          <a:p>
            <a:pPr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Спорить доказательно</a:t>
            </a:r>
          </a:p>
          <a:p>
            <a:pPr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	Для всех обязательно.</a:t>
            </a:r>
          </a:p>
        </p:txBody>
      </p:sp>
    </p:spTree>
    <p:extLst>
      <p:ext uri="{BB962C8B-B14F-4D97-AF65-F5344CB8AC3E}">
        <p14:creationId xmlns:p14="http://schemas.microsoft.com/office/powerpoint/2010/main" val="195439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6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6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66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6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66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6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66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66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2" descr="C:\Users\Гульнур\Desktop\отчет по классным часам Айбашская СОШ\IMG_14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57338"/>
            <a:ext cx="5940425" cy="445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333375"/>
            <a:ext cx="7847012" cy="5761038"/>
          </a:xfrm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ru-RU" sz="2800" dirty="0" smtClean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Слет представителей активов классов</a:t>
            </a:r>
          </a:p>
        </p:txBody>
      </p:sp>
    </p:spTree>
    <p:extLst>
      <p:ext uri="{BB962C8B-B14F-4D97-AF65-F5344CB8AC3E}">
        <p14:creationId xmlns:p14="http://schemas.microsoft.com/office/powerpoint/2010/main" val="189858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C:\Users\Гульнур\Desktop\Фотографии\IMG_19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89" t="41600" r="38976" b="22701"/>
          <a:stretch>
            <a:fillRect/>
          </a:stretch>
        </p:blipFill>
        <p:spPr bwMode="auto">
          <a:xfrm>
            <a:off x="468313" y="0"/>
            <a:ext cx="19431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с одним вырезанным углом 17"/>
          <p:cNvSpPr/>
          <p:nvPr/>
        </p:nvSpPr>
        <p:spPr>
          <a:xfrm>
            <a:off x="6048375" y="6210300"/>
            <a:ext cx="3095625" cy="647700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Прямоугольник с одним вырезанным углом 14"/>
          <p:cNvSpPr/>
          <p:nvPr/>
        </p:nvSpPr>
        <p:spPr>
          <a:xfrm>
            <a:off x="6300788" y="2852738"/>
            <a:ext cx="2663825" cy="1008062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3059113" y="3716338"/>
            <a:ext cx="2952750" cy="576262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0" y="2349500"/>
            <a:ext cx="3203575" cy="719138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t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 отдела «Информация» </a:t>
            </a:r>
          </a:p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Валиева Лейсан</a:t>
            </a:r>
            <a:endParaRPr lang="ru-RU" dirty="0"/>
          </a:p>
        </p:txBody>
      </p:sp>
      <p:pic>
        <p:nvPicPr>
          <p:cNvPr id="3" name="Picture 2" descr="G:\P1040618.JPG"/>
          <p:cNvPicPr>
            <a:picLocks noChangeAspect="1" noChangeArrowheads="1"/>
          </p:cNvPicPr>
          <p:nvPr/>
        </p:nvPicPr>
        <p:blipFill>
          <a:blip r:embed="rId3" cstate="print"/>
          <a:srcRect l="54320" t="26912" r="1631"/>
          <a:stretch>
            <a:fillRect/>
          </a:stretch>
        </p:blipFill>
        <p:spPr bwMode="auto">
          <a:xfrm>
            <a:off x="3275856" y="260648"/>
            <a:ext cx="2808312" cy="3494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700338" y="3644900"/>
            <a:ext cx="3959225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Председатель совета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tt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Зиннатуллин Тагир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50178" name="Picture 2" descr="C:\Users\Гульнур\Desktop\Фотографии\IMG_1832.JPG"/>
          <p:cNvPicPr>
            <a:picLocks noChangeAspect="1" noChangeArrowheads="1"/>
          </p:cNvPicPr>
          <p:nvPr/>
        </p:nvPicPr>
        <p:blipFill>
          <a:blip r:embed="rId4"/>
          <a:srcRect l="35358" t="32448" r="47150" b="40174"/>
          <a:stretch>
            <a:fillRect/>
          </a:stretch>
        </p:blipFill>
        <p:spPr bwMode="auto">
          <a:xfrm>
            <a:off x="6588125" y="3933825"/>
            <a:ext cx="2160588" cy="2408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292725" y="6273800"/>
            <a:ext cx="45720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 отдела «Спорт»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Шаяхметов Ильнур</a:t>
            </a:r>
            <a:endParaRPr lang="ru-RU" sz="1600" dirty="0"/>
          </a:p>
        </p:txBody>
      </p:sp>
      <p:pic>
        <p:nvPicPr>
          <p:cNvPr id="15371" name="Picture 3" descr="C:\Users\Гульнур\Desktop\oye7BRGRID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r="30051" b="52100"/>
          <a:stretch>
            <a:fillRect/>
          </a:stretch>
        </p:blipFill>
        <p:spPr bwMode="auto">
          <a:xfrm>
            <a:off x="6516688" y="0"/>
            <a:ext cx="2376487" cy="28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011863" y="2997200"/>
            <a:ext cx="3348037" cy="922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t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 отдела </a:t>
            </a:r>
          </a:p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«Безопасность» </a:t>
            </a:r>
          </a:p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Хайруллин Разиль</a:t>
            </a:r>
            <a:endParaRPr lang="ru-RU" dirty="0"/>
          </a:p>
        </p:txBody>
      </p:sp>
      <p:pic>
        <p:nvPicPr>
          <p:cNvPr id="50180" name="Picture 4" descr="C:\Users\Гульнур\Desktop\HV_UFmsk4N0.jpg"/>
          <p:cNvPicPr>
            <a:picLocks noChangeAspect="1" noChangeArrowheads="1"/>
          </p:cNvPicPr>
          <p:nvPr/>
        </p:nvPicPr>
        <p:blipFill>
          <a:blip r:embed="rId6"/>
          <a:srcRect l="4250" t="3801" r="43689" b="44750"/>
          <a:stretch>
            <a:fillRect/>
          </a:stretch>
        </p:blipFill>
        <p:spPr bwMode="auto">
          <a:xfrm>
            <a:off x="323850" y="3213100"/>
            <a:ext cx="2160588" cy="2808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с одним вырезанным углом 15"/>
          <p:cNvSpPr/>
          <p:nvPr/>
        </p:nvSpPr>
        <p:spPr>
          <a:xfrm>
            <a:off x="0" y="6021388"/>
            <a:ext cx="4321175" cy="647700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 отдела «Культура»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-Лотфуллина Айзиря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720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G:\фотогафии из дня школьной жизни\IMG_0608.JPG"/>
          <p:cNvPicPr>
            <a:picLocks noChangeAspect="1" noChangeArrowheads="1"/>
          </p:cNvPicPr>
          <p:nvPr/>
        </p:nvPicPr>
        <p:blipFill>
          <a:blip r:embed="rId2" cstate="print"/>
          <a:srcRect r="-2151" b="22581"/>
          <a:stretch>
            <a:fillRect/>
          </a:stretch>
        </p:blipFill>
        <p:spPr bwMode="auto">
          <a:xfrm>
            <a:off x="539552" y="332656"/>
            <a:ext cx="7488832" cy="4256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1835150" y="5157788"/>
            <a:ext cx="691356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002060"/>
                </a:solidFill>
              </a:rPr>
              <a:t>ОТКРЫТИЕ «ЭКОЛОГО-КРАЕВЕДЧЕСКОГО ФЕСТИВАЛЯ»</a:t>
            </a:r>
          </a:p>
        </p:txBody>
      </p:sp>
    </p:spTree>
    <p:extLst>
      <p:ext uri="{BB962C8B-B14F-4D97-AF65-F5344CB8AC3E}">
        <p14:creationId xmlns:p14="http://schemas.microsoft.com/office/powerpoint/2010/main" val="234491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ТАМЧЫ шоу\P10003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5041900" cy="377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G:\ТАМЧЫ шоу\P10003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357563"/>
            <a:ext cx="4379912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G:\ТАМЧЫ шоу\P10003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88913"/>
            <a:ext cx="33845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179388" y="3933825"/>
            <a:ext cx="4608512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FF3300"/>
                </a:solidFill>
              </a:rPr>
              <a:t>Участие на интеллектуально-развлекательной игре "Тамчы-шоу</a:t>
            </a:r>
          </a:p>
        </p:txBody>
      </p:sp>
    </p:spTree>
    <p:extLst>
      <p:ext uri="{BB962C8B-B14F-4D97-AF65-F5344CB8AC3E}">
        <p14:creationId xmlns:p14="http://schemas.microsoft.com/office/powerpoint/2010/main" val="102144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фотогафии из дня школьной жизни\P43002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464496" cy="3348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G:\P10308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573463"/>
            <a:ext cx="4573587" cy="3095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88640"/>
            <a:ext cx="4249049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4859338" y="3789363"/>
            <a:ext cx="396081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3200">
                <a:latin typeface="Times New Roman" pitchFamily="18" charset="0"/>
                <a:cs typeface="Times New Roman" pitchFamily="18" charset="0"/>
              </a:rPr>
              <a:t>Акция по </a:t>
            </a:r>
            <a:r>
              <a:rPr lang="ru-RU" altLang="ru-RU" sz="3200" b="1">
                <a:latin typeface="Times New Roman" pitchFamily="18" charset="0"/>
                <a:cs typeface="Times New Roman" pitchFamily="18" charset="0"/>
              </a:rPr>
              <a:t>посадке деревьев</a:t>
            </a:r>
            <a:r>
              <a:rPr lang="ru-RU" altLang="ru-RU" sz="3200">
                <a:latin typeface="Times New Roman" pitchFamily="18" charset="0"/>
                <a:cs typeface="Times New Roman" pitchFamily="18" charset="0"/>
              </a:rPr>
              <a:t> к 70-летию Великой Победы</a:t>
            </a:r>
          </a:p>
        </p:txBody>
      </p:sp>
    </p:spTree>
    <p:extLst>
      <p:ext uri="{BB962C8B-B14F-4D97-AF65-F5344CB8AC3E}">
        <p14:creationId xmlns:p14="http://schemas.microsoft.com/office/powerpoint/2010/main" val="415711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557338"/>
            <a:ext cx="8316913" cy="5541962"/>
          </a:xfrm>
        </p:spPr>
        <p:txBody>
          <a:bodyPr>
            <a:normAutofit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Ученическое самоуправление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форма организации жизнедеятельности коллектива учащихся, обеспечивающая развитие их самостоятельности в принятии и реализации решений для достижения общественно значимых целей.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2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1"/>
          </p:nvPr>
        </p:nvSpPr>
        <p:spPr>
          <a:xfrm>
            <a:off x="0" y="1196975"/>
            <a:ext cx="8820150" cy="4465638"/>
          </a:xfrm>
        </p:spPr>
        <p:txBody>
          <a:bodyPr/>
          <a:lstStyle/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altLang="ru-RU" sz="1600" smtClean="0"/>
              <a:t>Закон Российской Федерации «Об образовании» от  29 декабря</a:t>
            </a:r>
            <a:r>
              <a:rPr lang="ru-RU" altLang="ru-RU" sz="1600" b="1" smtClean="0"/>
              <a:t>2012</a:t>
            </a:r>
            <a:r>
              <a:rPr lang="ru-RU" altLang="ru-RU" sz="1600" smtClean="0"/>
              <a:t> года N 273-ФЗ</a:t>
            </a:r>
          </a:p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altLang="ru-RU" sz="1600" smtClean="0"/>
              <a:t>Районная целевая программа «Развитие воспитательной системы в образовательном пространстве МО Высокогорский район на 2006-2010 гг»;</a:t>
            </a:r>
          </a:p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altLang="ru-RU" sz="1600" smtClean="0"/>
              <a:t>Концепция модернизации российского образования на период до 2010 года, утвержденная распоряжением Правительства РФ на период до 2010г;</a:t>
            </a:r>
          </a:p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altLang="ru-RU" sz="1600" smtClean="0"/>
              <a:t>Закон РФ от 24.06.1999 №120 «Об основах системы профилактики безнадзорности и правонарушений несовершеннолетних»;</a:t>
            </a:r>
          </a:p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altLang="ru-RU" sz="1600" smtClean="0"/>
              <a:t>Постановление Правительства Российской Федерации</a:t>
            </a:r>
            <a:r>
              <a:rPr lang="ru-RU" altLang="ru-RU" sz="1600" b="1" smtClean="0"/>
              <a:t> «</a:t>
            </a:r>
            <a:r>
              <a:rPr lang="ru-RU" altLang="ru-RU" sz="1600" smtClean="0"/>
              <a:t>О приоритетных направлениях развития образовательной и воспитательной систем Российской Федерации» от 9.12.2004 №47; </a:t>
            </a:r>
          </a:p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altLang="ru-RU" sz="1600" smtClean="0"/>
              <a:t>Постановление Правительства Российской Федерации «Федеральная целевая программа развития образования Российской Федерации на 2006-2010 годы» от 23.12. 2005 г. .№ 803;</a:t>
            </a:r>
          </a:p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altLang="ru-RU" sz="1600" smtClean="0"/>
              <a:t>Программа развития воспитания в системе образования России;</a:t>
            </a:r>
          </a:p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altLang="ru-RU" sz="1600" smtClean="0"/>
              <a:t>Конвенция о правах ребенка (ратифицирована 13.061990г Верховным Советом СССР).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0825" y="260350"/>
            <a:ext cx="7777163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Ученическое самоуправление основывается на:</a:t>
            </a:r>
          </a:p>
        </p:txBody>
      </p:sp>
    </p:spTree>
    <p:extLst>
      <p:ext uri="{BB962C8B-B14F-4D97-AF65-F5344CB8AC3E}">
        <p14:creationId xmlns:p14="http://schemas.microsoft.com/office/powerpoint/2010/main" val="398336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975" y="188913"/>
            <a:ext cx="9144000" cy="19891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Цель деятельности ученического самоуправления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539750" y="2276475"/>
            <a:ext cx="8183563" cy="3744913"/>
          </a:xfrm>
        </p:spPr>
        <p:txBody>
          <a:bodyPr>
            <a:normAutofit/>
          </a:bodyPr>
          <a:lstStyle/>
          <a:p>
            <a:pPr marL="265176" indent="-265176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и развитие социально активной, гуманистически направленной личности с    осознанной гражданской позицией, чувством национальной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самосознательности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Подготовка учащихся к участию в общественном самоуправлении, сотрудничество с педагогическим коллективом и организация внеурочной деятельности. Стимулирование учащихся к социальной активности и творчеству, воспитание гражданина с высокой демократической культурой.</a:t>
            </a:r>
          </a:p>
        </p:txBody>
      </p:sp>
    </p:spTree>
    <p:extLst>
      <p:ext uri="{BB962C8B-B14F-4D97-AF65-F5344CB8AC3E}">
        <p14:creationId xmlns:p14="http://schemas.microsoft.com/office/powerpoint/2010/main" val="25221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3"/>
          <p:cNvSpPr>
            <a:spLocks noGrp="1"/>
          </p:cNvSpPr>
          <p:nvPr>
            <p:ph type="title"/>
          </p:nvPr>
        </p:nvSpPr>
        <p:spPr>
          <a:xfrm>
            <a:off x="0" y="620713"/>
            <a:ext cx="8183563" cy="1295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i="1" smtClean="0">
                <a:solidFill>
                  <a:srgbClr val="0070C0"/>
                </a:solidFill>
                <a:latin typeface="Arial Black" pitchFamily="34" charset="0"/>
              </a:rPr>
              <a:t>Документы, регламентирующие сферу полномочий администрации учреждения образования и органов ученического самоуправления</a:t>
            </a:r>
            <a:endParaRPr lang="ru-RU" altLang="ru-RU" sz="2400" smtClean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68313" y="2060575"/>
            <a:ext cx="3932237" cy="3457575"/>
          </a:xfrm>
        </p:spPr>
        <p:txBody>
          <a:bodyPr>
            <a:normAutofit lnSpcReduction="1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</a:rPr>
              <a:t>Положение об Ученическом Совете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1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</a:rPr>
              <a:t>Устав МБОУ «</a:t>
            </a:r>
            <a:r>
              <a:rPr lang="ru-RU" sz="2100" b="1" dirty="0" err="1" smtClean="0">
                <a:solidFill>
                  <a:schemeClr val="accent2">
                    <a:lumMod val="75000"/>
                  </a:schemeClr>
                </a:solidFill>
              </a:rPr>
              <a:t>Айбашская</a:t>
            </a: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</a:rPr>
              <a:t> СОШ»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1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</a:rPr>
              <a:t>Правила для учащихся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1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</a:rPr>
              <a:t>Положение об ученическом самоуправлении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Выноска со стрелкой влево 7"/>
          <p:cNvSpPr/>
          <p:nvPr/>
        </p:nvSpPr>
        <p:spPr>
          <a:xfrm>
            <a:off x="3995738" y="1916113"/>
            <a:ext cx="4392612" cy="4105275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508625" y="1989138"/>
            <a:ext cx="2808288" cy="3692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just">
              <a:defRPr/>
            </a:pPr>
            <a:r>
              <a:rPr lang="ru-RU" b="1" dirty="0">
                <a:solidFill>
                  <a:srgbClr val="FF0000"/>
                </a:solidFill>
              </a:rPr>
              <a:t>В основу этих документов положены нравственные ценности, определенные самими коллективами и направленные на уважение личности воспитанников, их самостоятельности, взглядов и суждений, достоинства и чести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2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0" y="530225"/>
            <a:ext cx="8129588" cy="5470525"/>
          </a:xfrm>
        </p:spPr>
        <p:txBody>
          <a:bodyPr>
            <a:normAutofit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Партнеры органов </a:t>
            </a: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ученического  самоуправления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 образовательном учреждении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– педсовет, родительский совет,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объединения дополнительного образования; 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 районе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–отдел образования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Высокогорского муниципального района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40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750" y="333375"/>
            <a:ext cx="8129588" cy="5613400"/>
          </a:xfrm>
        </p:spPr>
        <p:txBody>
          <a:bodyPr>
            <a:normAutofit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Через систему самоуправления ребёнок:</a:t>
            </a: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социально определяется;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формируется позитивный социальный опыт;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происходит гражданское становление личности;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решается проблема развития патриотических чувств;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учится управлять собой, своей жизнью в коллективе.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12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0825" y="0"/>
            <a:ext cx="8129588" cy="5327650"/>
          </a:xfrm>
        </p:spPr>
        <p:txBody>
          <a:bodyPr>
            <a:noAutofit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деятельности  школьного самоуправления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	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Содержание работы школьного самоуправления определяется исходя из ведущих видов деятельности, характерных для нашей школы. Такими видами деятельности являются: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Познавательная деятельность – встречи с интересными людьми, интеллектуальные игры,  диспуты, конференции, консультации (взаимопомощь учащихся в учебе), разработка проектов и их реализация. 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Трудовая деятельность – забота о порядке и чистоте в школе, благоустройство школьных помещений, организация дежурства;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Спортивно-оздоровительная деятельность -  организация работы спортивных секций, спартакиад, соревнований,  дней  здоровья; 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Художественно-эстетическая деятельность  - концерты, фестивали, праздники, конкурсы, выставки, встречи;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250" y="5373688"/>
            <a:ext cx="7200900" cy="1568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Информационная деятельность – письменная информация о жизни классов школы;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	Вся деятельность планируется самими учащимися, в ходе реализации плана учащимся оказывается помощь, как на классном, так и на общешкольном уровне.</a:t>
            </a:r>
          </a:p>
          <a:p>
            <a:pPr>
              <a:defRPr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805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750" y="404813"/>
            <a:ext cx="8129588" cy="5327650"/>
          </a:xfrm>
        </p:spPr>
        <p:txBody>
          <a:bodyPr>
            <a:normAutofit fontScale="85000" lnSpcReduction="20000"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500" b="1" u="sng" cap="all" dirty="0" smtClean="0">
                <a:solidFill>
                  <a:schemeClr val="tx2">
                    <a:lumMod val="75000"/>
                  </a:schemeClr>
                </a:solidFill>
              </a:rPr>
              <a:t>Школьный уровень</a:t>
            </a:r>
            <a:endParaRPr lang="ru-RU" sz="35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500" b="1" dirty="0" smtClean="0">
                <a:solidFill>
                  <a:schemeClr val="accent1">
                    <a:lumMod val="50000"/>
                  </a:schemeClr>
                </a:solidFill>
              </a:rPr>
              <a:t>Структура Ученического Совета</a:t>
            </a:r>
            <a:endParaRPr lang="ru-RU" sz="3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Представители классов с 5 по11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Ученический совет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Отделы по направлениям: 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«Образование»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«Спорт»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«Культура досуга»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«Безопасность  и труд»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«Информация»</a:t>
            </a: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cap="all" dirty="0" smtClean="0">
                <a:solidFill>
                  <a:schemeClr val="accent2">
                    <a:lumMod val="75000"/>
                  </a:schemeClr>
                </a:solidFill>
              </a:rPr>
              <a:t>временные творческие группы 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cap="all" dirty="0" smtClean="0">
                <a:solidFill>
                  <a:schemeClr val="accent2">
                    <a:lumMod val="75000"/>
                  </a:schemeClr>
                </a:solidFill>
              </a:rPr>
              <a:t>инициативные группы (9-11 классы)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cap="all" dirty="0" smtClean="0">
                <a:solidFill>
                  <a:schemeClr val="accent2">
                    <a:lumMod val="75000"/>
                  </a:schemeClr>
                </a:solidFill>
              </a:rPr>
              <a:t>коллективы классов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1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401</Words>
  <Application>Microsoft Office PowerPoint</Application>
  <PresentationFormat>Экран (4:3)</PresentationFormat>
  <Paragraphs>105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Цель деятельности ученического самоуправления</vt:lpstr>
      <vt:lpstr>Документы, регламентирующие сферу полномочий администрации учреждения образования и органов ученического самоуправления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Девиз органов ученического самоуправления</vt:lpstr>
      <vt:lpstr>Слет представителей активов классов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2015-11-25T12:03:26Z</dcterms:created>
  <dcterms:modified xsi:type="dcterms:W3CDTF">2015-11-25T12:04:14Z</dcterms:modified>
</cp:coreProperties>
</file>